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70" r:id="rId2"/>
    <p:sldId id="256" r:id="rId3"/>
    <p:sldId id="271" r:id="rId4"/>
    <p:sldId id="272" r:id="rId5"/>
    <p:sldId id="257" r:id="rId6"/>
    <p:sldId id="273" r:id="rId7"/>
    <p:sldId id="274" r:id="rId8"/>
    <p:sldId id="275" r:id="rId9"/>
    <p:sldId id="277" r:id="rId10"/>
    <p:sldId id="278" r:id="rId11"/>
    <p:sldId id="280" r:id="rId12"/>
    <p:sldId id="281" r:id="rId13"/>
    <p:sldId id="27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>
        <p:scale>
          <a:sx n="99" d="100"/>
          <a:sy n="99" d="100"/>
        </p:scale>
        <p:origin x="960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6DC35-7980-6842-8D30-4DE6EADE9584}" type="datetimeFigureOut">
              <a:rPr lang="en-US" smtClean="0"/>
              <a:t>2/5/24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0BFCE3-A7FA-4F40-A8D3-D76321F45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65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BFCE3-A7FA-4F40-A8D3-D76321F459C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10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BFCE3-A7FA-4F40-A8D3-D76321F459C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4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BFCE3-A7FA-4F40-A8D3-D76321F459C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66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CFCD0-A3B0-9845-A59A-C36F440FF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DDCBB4-7F60-D141-8A1C-F872AEA482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796BB-2937-644F-A45C-F910A9DEF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261F7-7C1C-7F4B-B723-84092435B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8FB99-F086-7849-8E65-A2A2B0550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111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B4B6C-16C6-E64A-8755-4613A94CB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745481-D227-0945-98A1-931AFE99B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C33B2-7433-B44F-8B08-3D2DAB100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4CCA4-C9D5-2745-A130-8EAE7EED9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3E656-3207-4641-A91E-8D82F584D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79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C4F928-C7DC-4F4B-B241-9AA194B05D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400841-610B-1040-8084-F4882C26C3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22ED3-8D75-554A-A768-94563D4F7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FE869-3552-6A4B-9B4E-15868DE69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B64DD-6F8F-B347-B673-B95EF7309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724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857E6-80E1-E247-B03A-1834DC4C9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73E74-D0BE-5A47-B551-A4080828D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85117A-A459-3149-AF57-5AB445DB1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7C949-C5A6-C54C-ACA4-956A15CC7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AEAB8-E29F-654B-B53F-247FF692B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46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1CBB1-DCDC-8F41-976D-7B9BEB4FF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8C7D9-A5E5-D24A-BA44-96A5C6B0E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FFEC9-8AF0-8B4E-BB4C-57729E7C8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3EFD6-324D-4C49-AC5E-E39896E8D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BCDD1-D9F8-AC4A-8F7B-B0EDACCF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028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CB30D-61A4-5A4A-B1A2-71E276824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38C9C-ECC9-204C-8FAC-705B203296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2083F8-E16B-1C41-8C24-AEB21BCAC3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951C46-E0D0-6443-87C1-5423ACB53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4633C0-6B61-CB4B-9B21-157D67E2B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DD3C1B-84B3-2B4D-A9A7-FEEC53419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80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5B46F-1AAD-1B45-B06F-BC194A97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9F1D32-7E2D-2E40-8B07-D7DD01D4D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6A2D80-3BA9-5B46-A62B-2ECF00F50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0754D-7C26-9F45-8CBF-7214EC96B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B3BC23-E17B-9D47-B92D-7E2E773B9A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893CFF-A11B-7240-AA86-E5393FDD8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4BC778-24FC-CF4D-8A36-143C500F5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34A12B-E0AE-264C-B0B4-7E939CAB5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87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ADDC-E7EF-BF45-94C8-B7485BB97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B6DB10-4E4A-BD43-AF1B-89D16CB0C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E8EACB-8C77-C942-B192-37FCF002D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F34CC0-5163-CD4A-9188-72D3B3CAB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68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A3BB4C-DF92-DA45-A265-3F8B5B461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5B3038-4144-DE48-921A-06E6D5207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AFA3E7-7173-764E-906D-606166D1E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318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7F229-720B-D740-97C9-AB004101D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9317C-709D-3F45-98CF-8FA8F669C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52BE19-2D04-7442-83B2-07FCDE989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F6683-BA38-D743-B129-3C8304948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BD914A-421D-CB46-B371-AA6BE8553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AE5E3A-9D1F-C443-B29E-052B2FBDC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96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A0564-C430-284A-B9E2-0D1E77623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C1ACBE-AB40-6840-AACF-81EEAEDA72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6E5B3-53A6-1143-9446-C16ECA0FC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F88605-F0C0-9A45-8456-6D260A30F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B1A30-657A-E440-8BC1-0D3ED2F7A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AE3D7-31E9-854A-9561-E39446D77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044438-F851-4840-BD7F-C09F70AE6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9281FF-6280-8F42-9319-321BB60CA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BD166-6117-C347-A96C-0322539343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00CAD-401C-CA48-B8A4-BD2FE9C3D369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43256-86E0-4945-A381-08A98D105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BD36C-E8DF-DB44-B8F8-31D9E3732B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9ACE5-B14E-154A-ACE4-F84510B93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506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tar-www.dur.ac.uk/~nm/pubhtml/counts/counts.html" TargetMode="Externa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tar-www.dur.ac.uk/~nm/pubhtml/counts/counts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tar-www.dur.ac.uk/~nm/pubhtml/counts/counts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stars in space&#10;&#10;Description automatically generated">
            <a:extLst>
              <a:ext uri="{FF2B5EF4-FFF2-40B4-BE49-F238E27FC236}">
                <a16:creationId xmlns:a16="http://schemas.microsoft.com/office/drawing/2014/main" id="{94A4DF67-011F-7746-B2B8-C20D20483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C4458F-F597-CF43-9BC2-313266AB5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u="sng" dirty="0">
                <a:solidFill>
                  <a:schemeClr val="bg1"/>
                </a:solidFill>
                <a:latin typeface="Optima" panose="02000503060000020004" pitchFamily="2" charset="0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330FC-B1F1-F245-82EE-31B19F6EE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Show original FITS data next to log(N) plot</a:t>
            </a:r>
          </a:p>
          <a:p>
            <a:r>
              <a:rPr lang="en-US" dirty="0">
                <a:solidFill>
                  <a:schemeClr val="bg1"/>
                </a:solidFill>
              </a:rPr>
              <a:t>Show simulated data + object fitting</a:t>
            </a:r>
          </a:p>
          <a:p>
            <a:r>
              <a:rPr lang="en-US" dirty="0">
                <a:solidFill>
                  <a:schemeClr val="bg1"/>
                </a:solidFill>
              </a:rPr>
              <a:t>Show catalogue of objects w/ magnitude and position</a:t>
            </a:r>
          </a:p>
        </p:txBody>
      </p:sp>
    </p:spTree>
    <p:extLst>
      <p:ext uri="{BB962C8B-B14F-4D97-AF65-F5344CB8AC3E}">
        <p14:creationId xmlns:p14="http://schemas.microsoft.com/office/powerpoint/2010/main" val="3985695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stars in space&#10;&#10;Description automatically generated">
            <a:extLst>
              <a:ext uri="{FF2B5EF4-FFF2-40B4-BE49-F238E27FC236}">
                <a16:creationId xmlns:a16="http://schemas.microsoft.com/office/drawing/2014/main" id="{EBA1AE9A-1AC1-9D41-9E10-B557B4885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4B619C-2B82-AC42-8DA8-5BB3508E0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u="sng" dirty="0">
                <a:solidFill>
                  <a:schemeClr val="bg1"/>
                </a:solidFill>
                <a:latin typeface="Optima" panose="02000503060000020004" pitchFamily="2" charset="0"/>
              </a:rPr>
              <a:t>Discussion</a:t>
            </a:r>
            <a:endParaRPr lang="en-US" sz="5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6368FCD-53D6-564C-82E6-E2F21F422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3946" y="1314972"/>
            <a:ext cx="4146987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disagreements</a:t>
            </a:r>
          </a:p>
          <a:p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signs of galaxy evolution:</a:t>
            </a:r>
          </a:p>
          <a:p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deceleration q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0</a:t>
            </a:r>
          </a:p>
          <a:p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no-evolution models underpredict faint counts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pic>
        <p:nvPicPr>
          <p:cNvPr id="6" name="Picture 5" descr="A graph of a number of numbers&#10;&#10;Description automatically generated">
            <a:extLst>
              <a:ext uri="{FF2B5EF4-FFF2-40B4-BE49-F238E27FC236}">
                <a16:creationId xmlns:a16="http://schemas.microsoft.com/office/drawing/2014/main" id="{6EDD4D61-8EBA-064F-9315-DEA530D6C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9708" y="1362072"/>
            <a:ext cx="4448681" cy="433829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A800555-B0BB-6B4A-AC04-A23484EF48F2}"/>
              </a:ext>
            </a:extLst>
          </p:cNvPr>
          <p:cNvSpPr/>
          <p:nvPr/>
        </p:nvSpPr>
        <p:spPr>
          <a:xfrm>
            <a:off x="528933" y="1343818"/>
            <a:ext cx="3054526" cy="343824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our log plot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901EB3-49CF-C548-8A6F-C805DBE6ABD6}"/>
              </a:ext>
            </a:extLst>
          </p:cNvPr>
          <p:cNvSpPr txBox="1"/>
          <p:nvPr/>
        </p:nvSpPr>
        <p:spPr>
          <a:xfrm>
            <a:off x="0" y="6482937"/>
            <a:ext cx="56444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[4] Yasuda, N., et al. "Galaxy number counts from the Sloan Digital Sky Survey commissioning data," in The Astronomical Journal, vol. 122, no. 3, pp. 1104, 2001.</a:t>
            </a:r>
          </a:p>
          <a:p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[5] “Durham Physics Cosmology Research Galaxy Counts,” star-</a:t>
            </a:r>
            <a:r>
              <a:rPr lang="en-US" sz="600" dirty="0" err="1">
                <a:solidFill>
                  <a:schemeClr val="bg1"/>
                </a:solidFill>
                <a:latin typeface="Optima" panose="02000503060000020004" pitchFamily="2" charset="0"/>
              </a:rPr>
              <a:t>www.dur.ac.uk</a:t>
            </a:r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. </a:t>
            </a:r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http://star-www.dur.ac.uk/~nm/pubhtml/counts/counts.html</a:t>
            </a:r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 (Accessed Feb. 04, 2024)</a:t>
            </a:r>
          </a:p>
          <a:p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[6] Metcalfe, N., et al. "Galaxy formation at high redshifts," in Nature, vol. 383, no. 6597, pp. 236–239, 1996. ‌</a:t>
            </a:r>
          </a:p>
          <a:p>
            <a:b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</a:br>
            <a:endParaRPr lang="en-US" sz="6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185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stars in space&#10;&#10;Description automatically generated">
            <a:extLst>
              <a:ext uri="{FF2B5EF4-FFF2-40B4-BE49-F238E27FC236}">
                <a16:creationId xmlns:a16="http://schemas.microsoft.com/office/drawing/2014/main" id="{EBA1AE9A-1AC1-9D41-9E10-B557B488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4B619C-2B82-AC42-8DA8-5BB3508E0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u="sng" dirty="0">
                <a:solidFill>
                  <a:schemeClr val="bg1"/>
                </a:solidFill>
                <a:latin typeface="Optima" panose="02000503060000020004" pitchFamily="2" charset="0"/>
              </a:rPr>
              <a:t>Discussion</a:t>
            </a:r>
            <a:endParaRPr lang="en-US" sz="5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800555-B0BB-6B4A-AC04-A23484EF48F2}"/>
              </a:ext>
            </a:extLst>
          </p:cNvPr>
          <p:cNvSpPr/>
          <p:nvPr/>
        </p:nvSpPr>
        <p:spPr>
          <a:xfrm>
            <a:off x="528933" y="1343818"/>
            <a:ext cx="3054526" cy="343824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our log plot</a:t>
            </a:r>
          </a:p>
        </p:txBody>
      </p:sp>
      <p:pic>
        <p:nvPicPr>
          <p:cNvPr id="11" name="Picture 10" descr="A graph of a number of numbers and lines&#10;&#10;Description automatically generated with medium confidence">
            <a:extLst>
              <a:ext uri="{FF2B5EF4-FFF2-40B4-BE49-F238E27FC236}">
                <a16:creationId xmlns:a16="http://schemas.microsoft.com/office/drawing/2014/main" id="{5B5B782F-B3DB-D64B-946D-AD84C8E43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490" y="1362071"/>
            <a:ext cx="4827455" cy="48274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3283EC-F11F-3B45-A603-5FC5E3ECEE01}"/>
              </a:ext>
            </a:extLst>
          </p:cNvPr>
          <p:cNvSpPr txBox="1"/>
          <p:nvPr/>
        </p:nvSpPr>
        <p:spPr>
          <a:xfrm>
            <a:off x="0" y="6482937"/>
            <a:ext cx="56444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[4] Yasuda, N., et al. "Galaxy number counts from the Sloan Digital Sky Survey commissioning data," in The Astronomical Journal, vol. 122, no. 3, pp. 1104, 2001.</a:t>
            </a:r>
          </a:p>
          <a:p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[5] “Durham Physics Cosmology Research Galaxy Counts,” star-</a:t>
            </a:r>
            <a:r>
              <a:rPr lang="en-US" sz="600" dirty="0" err="1">
                <a:solidFill>
                  <a:schemeClr val="bg1"/>
                </a:solidFill>
                <a:latin typeface="Optima" panose="02000503060000020004" pitchFamily="2" charset="0"/>
              </a:rPr>
              <a:t>www.dur.ac.uk</a:t>
            </a:r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. </a:t>
            </a:r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http://star-www.dur.ac.uk/~nm/pubhtml/counts/counts.html</a:t>
            </a:r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 (Accessed Feb. 04, 2024)</a:t>
            </a:r>
          </a:p>
          <a:p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[6] Metcalfe, N., et al. "Galaxy formation at high redshifts," in Nature, vol. 383, no. 6597, pp. 236–239, 1996. ‌</a:t>
            </a:r>
          </a:p>
          <a:p>
            <a:b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</a:br>
            <a:endParaRPr lang="en-US" sz="6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3EE7592-5B2F-7D4F-BD34-FCB177DEACFC}"/>
              </a:ext>
            </a:extLst>
          </p:cNvPr>
          <p:cNvSpPr txBox="1">
            <a:spLocks/>
          </p:cNvSpPr>
          <p:nvPr/>
        </p:nvSpPr>
        <p:spPr>
          <a:xfrm>
            <a:off x="8573946" y="1314972"/>
            <a:ext cx="414698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  <a:latin typeface="Optima" panose="02000503060000020004" pitchFamily="2" charset="0"/>
              </a:rPr>
              <a:t>disagreements</a:t>
            </a:r>
          </a:p>
          <a:p>
            <a:r>
              <a:rPr lang="en-US">
                <a:solidFill>
                  <a:schemeClr val="bg1"/>
                </a:solidFill>
                <a:latin typeface="Optima" panose="02000503060000020004" pitchFamily="2" charset="0"/>
              </a:rPr>
              <a:t>signs of galaxy evolution:</a:t>
            </a:r>
          </a:p>
          <a:p>
            <a:r>
              <a:rPr lang="en-US">
                <a:solidFill>
                  <a:schemeClr val="bg1"/>
                </a:solidFill>
                <a:latin typeface="Optima" panose="02000503060000020004" pitchFamily="2" charset="0"/>
              </a:rPr>
              <a:t>deceleration q</a:t>
            </a:r>
            <a:r>
              <a:rPr lang="en-US" baseline="-25000">
                <a:solidFill>
                  <a:schemeClr val="bg1"/>
                </a:solidFill>
                <a:latin typeface="Optima" panose="02000503060000020004" pitchFamily="2" charset="0"/>
              </a:rPr>
              <a:t>0</a:t>
            </a:r>
          </a:p>
          <a:p>
            <a:r>
              <a:rPr lang="en-US">
                <a:solidFill>
                  <a:schemeClr val="bg1"/>
                </a:solidFill>
                <a:latin typeface="Optima" panose="02000503060000020004" pitchFamily="2" charset="0"/>
              </a:rPr>
              <a:t>no-evolution models underpredict faint counts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840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stars in space&#10;&#10;Description automatically generated">
            <a:extLst>
              <a:ext uri="{FF2B5EF4-FFF2-40B4-BE49-F238E27FC236}">
                <a16:creationId xmlns:a16="http://schemas.microsoft.com/office/drawing/2014/main" id="{EBA1AE9A-1AC1-9D41-9E10-B557B488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4B619C-2B82-AC42-8DA8-5BB3508E0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u="sng" dirty="0">
                <a:solidFill>
                  <a:schemeClr val="bg1"/>
                </a:solidFill>
                <a:latin typeface="Optima" panose="02000503060000020004" pitchFamily="2" charset="0"/>
              </a:rPr>
              <a:t>Discussion</a:t>
            </a:r>
            <a:endParaRPr lang="en-US" sz="5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2547AB-9B90-B945-819C-4C6318C07428}"/>
              </a:ext>
            </a:extLst>
          </p:cNvPr>
          <p:cNvSpPr txBox="1"/>
          <p:nvPr/>
        </p:nvSpPr>
        <p:spPr>
          <a:xfrm>
            <a:off x="0" y="6482937"/>
            <a:ext cx="56444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[4] Yasuda, N., et al. "Galaxy number counts from the Sloan Digital Sky Survey commissioning data," in The Astronomical Journal, vol. 122, no. 3, pp. 1104, 2001.</a:t>
            </a:r>
          </a:p>
          <a:p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[5] “Durham Physics Cosmology Research Galaxy Counts,” star-</a:t>
            </a:r>
            <a:r>
              <a:rPr lang="en-US" sz="600" dirty="0" err="1">
                <a:solidFill>
                  <a:schemeClr val="bg1"/>
                </a:solidFill>
                <a:latin typeface="Optima" panose="02000503060000020004" pitchFamily="2" charset="0"/>
              </a:rPr>
              <a:t>www.dur.ac.uk</a:t>
            </a:r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. </a:t>
            </a:r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http://star-www.dur.ac.uk/~nm/pubhtml/counts/counts.html</a:t>
            </a:r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 (Accessed Feb. 04, 2024)</a:t>
            </a:r>
          </a:p>
          <a:p>
            <a: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  <a:t>[6] Metcalfe, N., et al. "Galaxy formation at high redshifts," in Nature, vol. 383, no. 6597, pp. 236–239, 1996. ‌</a:t>
            </a:r>
          </a:p>
          <a:p>
            <a:br>
              <a:rPr lang="en-US" sz="600" dirty="0">
                <a:solidFill>
                  <a:schemeClr val="bg1"/>
                </a:solidFill>
                <a:latin typeface="Optima" panose="02000503060000020004" pitchFamily="2" charset="0"/>
              </a:rPr>
            </a:br>
            <a:endParaRPr lang="en-US" sz="6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800555-B0BB-6B4A-AC04-A23484EF48F2}"/>
              </a:ext>
            </a:extLst>
          </p:cNvPr>
          <p:cNvSpPr/>
          <p:nvPr/>
        </p:nvSpPr>
        <p:spPr>
          <a:xfrm>
            <a:off x="528933" y="1343818"/>
            <a:ext cx="3054526" cy="343824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our log plot</a:t>
            </a:r>
          </a:p>
        </p:txBody>
      </p:sp>
      <p:pic>
        <p:nvPicPr>
          <p:cNvPr id="7" name="Picture 6" descr="A graph of a number of different types of work&#10;&#10;Description automatically generated with medium confidence">
            <a:extLst>
              <a:ext uri="{FF2B5EF4-FFF2-40B4-BE49-F238E27FC236}">
                <a16:creationId xmlns:a16="http://schemas.microsoft.com/office/drawing/2014/main" id="{F3281575-E95C-1744-A91E-C7C019B60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5130" y="1343817"/>
            <a:ext cx="4706289" cy="4349116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5B18EB3-5B4A-8E4E-B3EC-FFC8EC8A8908}"/>
              </a:ext>
            </a:extLst>
          </p:cNvPr>
          <p:cNvSpPr txBox="1">
            <a:spLocks/>
          </p:cNvSpPr>
          <p:nvPr/>
        </p:nvSpPr>
        <p:spPr>
          <a:xfrm>
            <a:off x="8573946" y="1314972"/>
            <a:ext cx="414698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  <a:latin typeface="Optima" panose="02000503060000020004" pitchFamily="2" charset="0"/>
              </a:rPr>
              <a:t>disagreements</a:t>
            </a:r>
          </a:p>
          <a:p>
            <a:r>
              <a:rPr lang="en-US">
                <a:solidFill>
                  <a:schemeClr val="bg1"/>
                </a:solidFill>
                <a:latin typeface="Optima" panose="02000503060000020004" pitchFamily="2" charset="0"/>
              </a:rPr>
              <a:t>signs of galaxy evolution:</a:t>
            </a:r>
          </a:p>
          <a:p>
            <a:r>
              <a:rPr lang="en-US">
                <a:solidFill>
                  <a:schemeClr val="bg1"/>
                </a:solidFill>
                <a:latin typeface="Optima" panose="02000503060000020004" pitchFamily="2" charset="0"/>
              </a:rPr>
              <a:t>deceleration q</a:t>
            </a:r>
            <a:r>
              <a:rPr lang="en-US" baseline="-25000">
                <a:solidFill>
                  <a:schemeClr val="bg1"/>
                </a:solidFill>
                <a:latin typeface="Optima" panose="02000503060000020004" pitchFamily="2" charset="0"/>
              </a:rPr>
              <a:t>0</a:t>
            </a:r>
          </a:p>
          <a:p>
            <a:r>
              <a:rPr lang="en-US">
                <a:solidFill>
                  <a:schemeClr val="bg1"/>
                </a:solidFill>
                <a:latin typeface="Optima" panose="02000503060000020004" pitchFamily="2" charset="0"/>
              </a:rPr>
              <a:t>no-evolution models underpredict faint counts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817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stars in space&#10;&#10;Description automatically generated">
            <a:extLst>
              <a:ext uri="{FF2B5EF4-FFF2-40B4-BE49-F238E27FC236}">
                <a16:creationId xmlns:a16="http://schemas.microsoft.com/office/drawing/2014/main" id="{9327499A-605B-5C44-B1E3-2BAFF0E82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56C652-31D8-5543-961E-9328A39F6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692275"/>
            <a:ext cx="12192000" cy="238760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Optima" panose="02000503060000020004" pitchFamily="2" charset="0"/>
              </a:rPr>
              <a:t>THANK YOU</a:t>
            </a:r>
            <a:br>
              <a:rPr lang="en-US" sz="6600" dirty="0">
                <a:solidFill>
                  <a:schemeClr val="bg1"/>
                </a:solidFill>
                <a:latin typeface="Optima" panose="02000503060000020004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Optima" panose="02000503060000020004" pitchFamily="2" charset="0"/>
              </a:rPr>
              <a:t>FOR LISTENING</a:t>
            </a:r>
            <a:endParaRPr lang="en-US" sz="5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812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stars in space&#10;&#10;Description automatically generated">
            <a:extLst>
              <a:ext uri="{FF2B5EF4-FFF2-40B4-BE49-F238E27FC236}">
                <a16:creationId xmlns:a16="http://schemas.microsoft.com/office/drawing/2014/main" id="{9327499A-605B-5C44-B1E3-2BAFF0E82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Stars in outer space with a rectangle and a rectangle in the middle&#10;&#10;Description automatically generated">
            <a:extLst>
              <a:ext uri="{FF2B5EF4-FFF2-40B4-BE49-F238E27FC236}">
                <a16:creationId xmlns:a16="http://schemas.microsoft.com/office/drawing/2014/main" id="{C1028CED-6856-3147-8697-4BC272686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56C652-31D8-5543-961E-9328A39F6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692275"/>
            <a:ext cx="12192000" cy="238760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Optima" panose="02000503060000020004" pitchFamily="2" charset="0"/>
              </a:rPr>
              <a:t>ASTRONOMICAL</a:t>
            </a:r>
            <a:r>
              <a:rPr lang="en-US" sz="5400" dirty="0">
                <a:solidFill>
                  <a:schemeClr val="bg1"/>
                </a:solidFill>
                <a:latin typeface="Optima" panose="02000503060000020004" pitchFamily="2" charset="0"/>
              </a:rPr>
              <a:t> </a:t>
            </a:r>
            <a:br>
              <a:rPr lang="en-US" sz="5400" dirty="0">
                <a:solidFill>
                  <a:schemeClr val="bg1"/>
                </a:solidFill>
                <a:latin typeface="Optima" panose="02000503060000020004" pitchFamily="2" charset="0"/>
              </a:rPr>
            </a:br>
            <a:r>
              <a:rPr lang="en-US" sz="5400" dirty="0">
                <a:solidFill>
                  <a:schemeClr val="bg1"/>
                </a:solidFill>
                <a:latin typeface="Optima" panose="02000503060000020004" pitchFamily="2" charset="0"/>
              </a:rPr>
              <a:t>IMAGE 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3172A-043C-4142-AF51-EB073AFA3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65575"/>
            <a:ext cx="9144000" cy="1655762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</a:rPr>
              <a:t>DAVID BATES &amp; SUKORNO ASAD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E3D49C-0DBF-8441-BB2A-4BC4A9C109F3}"/>
              </a:ext>
            </a:extLst>
          </p:cNvPr>
          <p:cNvCxnSpPr>
            <a:cxnSpLocks/>
          </p:cNvCxnSpPr>
          <p:nvPr/>
        </p:nvCxnSpPr>
        <p:spPr>
          <a:xfrm>
            <a:off x="2948428" y="4133022"/>
            <a:ext cx="13210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4C5CD2D-6AAE-104D-BB67-414B398C60B3}"/>
              </a:ext>
            </a:extLst>
          </p:cNvPr>
          <p:cNvCxnSpPr>
            <a:cxnSpLocks/>
          </p:cNvCxnSpPr>
          <p:nvPr/>
        </p:nvCxnSpPr>
        <p:spPr>
          <a:xfrm>
            <a:off x="7923840" y="4133022"/>
            <a:ext cx="13210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35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a person in space&#10;&#10;Description automatically generated with medium confidence">
            <a:extLst>
              <a:ext uri="{FF2B5EF4-FFF2-40B4-BE49-F238E27FC236}">
                <a16:creationId xmlns:a16="http://schemas.microsoft.com/office/drawing/2014/main" id="{772C4C40-DACE-1446-8713-6EAEA9F929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4777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7A389-4B1A-9B4E-8628-9250945FA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AD2D7C-0E75-764C-883D-F35A66322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3592802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stars in space&#10;&#10;Description automatically generated">
            <a:extLst>
              <a:ext uri="{FF2B5EF4-FFF2-40B4-BE49-F238E27FC236}">
                <a16:creationId xmlns:a16="http://schemas.microsoft.com/office/drawing/2014/main" id="{EBA1AE9A-1AC1-9D41-9E10-B557B488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4B619C-2B82-AC42-8DA8-5BB3508E0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u="sng" dirty="0">
                <a:solidFill>
                  <a:schemeClr val="bg1"/>
                </a:solidFill>
                <a:latin typeface="Optima" panose="02000503060000020004" pitchFamily="2" charset="0"/>
              </a:rPr>
              <a:t>AIMS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FCDC6-D0F9-B64C-B791-664AD67B9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362073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Correct for background count</a:t>
            </a:r>
          </a:p>
          <a:p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Isolate and label objects</a:t>
            </a:r>
          </a:p>
          <a:p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Use pixel count of each object to find magnitude</a:t>
            </a:r>
          </a:p>
          <a:p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Store data for each object in a catalogue</a:t>
            </a:r>
          </a:p>
          <a:p>
            <a:r>
              <a:rPr lang="en-US" dirty="0" err="1">
                <a:solidFill>
                  <a:schemeClr val="bg1"/>
                </a:solidFill>
                <a:latin typeface="Optima" panose="02000503060000020004" pitchFamily="2" charset="0"/>
              </a:rPr>
              <a:t>Categorise</a:t>
            </a:r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 objects into either star or galaxy</a:t>
            </a:r>
          </a:p>
          <a:p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Plot log(N) cumulative freq. of object count against magnitude</a:t>
            </a:r>
          </a:p>
        </p:txBody>
      </p:sp>
    </p:spTree>
    <p:extLst>
      <p:ext uri="{BB962C8B-B14F-4D97-AF65-F5344CB8AC3E}">
        <p14:creationId xmlns:p14="http://schemas.microsoft.com/office/powerpoint/2010/main" val="2627619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stars in space&#10;&#10;Description automatically generated">
            <a:extLst>
              <a:ext uri="{FF2B5EF4-FFF2-40B4-BE49-F238E27FC236}">
                <a16:creationId xmlns:a16="http://schemas.microsoft.com/office/drawing/2014/main" id="{EBA1AE9A-1AC1-9D41-9E10-B557B488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4B619C-2B82-AC42-8DA8-5BB3508E0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73" y="35510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u="sng" dirty="0">
                <a:solidFill>
                  <a:schemeClr val="bg1"/>
                </a:solidFill>
                <a:latin typeface="Optima" panose="02000503060000020004" pitchFamily="2" charset="0"/>
              </a:rPr>
              <a:t>BACKGROUND MASK</a:t>
            </a:r>
            <a:endParaRPr lang="en-US" sz="4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618FC6-6344-1F4C-9C7D-271E2F142B0D}"/>
              </a:ext>
            </a:extLst>
          </p:cNvPr>
          <p:cNvSpPr txBox="1"/>
          <p:nvPr/>
        </p:nvSpPr>
        <p:spPr>
          <a:xfrm>
            <a:off x="6702879" y="3816628"/>
            <a:ext cx="609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corrected</a:t>
            </a:r>
          </a:p>
        </p:txBody>
      </p:sp>
      <p:pic>
        <p:nvPicPr>
          <p:cNvPr id="5" name="Picture 4" descr="A blue and red line graph&#10;&#10;Description automatically generated">
            <a:extLst>
              <a:ext uri="{FF2B5EF4-FFF2-40B4-BE49-F238E27FC236}">
                <a16:creationId xmlns:a16="http://schemas.microsoft.com/office/drawing/2014/main" id="{15ED4F89-C0AE-6644-B016-02F4782D5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720" y="3849516"/>
            <a:ext cx="4640629" cy="2621860"/>
          </a:xfrm>
          <a:prstGeom prst="rect">
            <a:avLst/>
          </a:prstGeom>
          <a:effectLst>
            <a:outerShdw blurRad="440413" sx="86000" sy="86000" algn="ctr" rotWithShape="0">
              <a:schemeClr val="bg1">
                <a:alpha val="85707"/>
              </a:schemeClr>
            </a:outerShdw>
          </a:effectLst>
        </p:spPr>
      </p:pic>
      <p:pic>
        <p:nvPicPr>
          <p:cNvPr id="10" name="Picture 9" descr="A diagram of gaussian&#10;&#10;Description automatically generated">
            <a:extLst>
              <a:ext uri="{FF2B5EF4-FFF2-40B4-BE49-F238E27FC236}">
                <a16:creationId xmlns:a16="http://schemas.microsoft.com/office/drawing/2014/main" id="{6CC96F91-90FF-A548-A017-187DC0D1C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0720" y="846008"/>
            <a:ext cx="4640629" cy="2582992"/>
          </a:xfrm>
          <a:prstGeom prst="rect">
            <a:avLst/>
          </a:prstGeom>
          <a:effectLst>
            <a:outerShdw blurRad="440413" sx="86000" sy="86000" algn="ctr" rotWithShape="0">
              <a:schemeClr val="bg1">
                <a:alpha val="85707"/>
              </a:schemeClr>
            </a:outerShdw>
          </a:effectLst>
        </p:spPr>
      </p:pic>
      <p:pic>
        <p:nvPicPr>
          <p:cNvPr id="12" name="Picture 11" descr="A green and yellow speckled background&#10;&#10;Description automatically generated with medium confidence">
            <a:extLst>
              <a:ext uri="{FF2B5EF4-FFF2-40B4-BE49-F238E27FC236}">
                <a16:creationId xmlns:a16="http://schemas.microsoft.com/office/drawing/2014/main" id="{15D6ADF8-5A2F-8848-89E5-2565817E81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456" t="4106" r="4047" b="9261"/>
          <a:stretch/>
        </p:blipFill>
        <p:spPr>
          <a:xfrm flipV="1">
            <a:off x="2826409" y="1526263"/>
            <a:ext cx="2522582" cy="4524941"/>
          </a:xfrm>
          <a:prstGeom prst="rect">
            <a:avLst/>
          </a:prstGeom>
          <a:effectLst>
            <a:outerShdw blurRad="400114" dir="5400000" sx="99000" sy="99000" algn="ctr" rotWithShape="0">
              <a:schemeClr val="bg1">
                <a:alpha val="76909"/>
              </a:schemeClr>
            </a:outerShdw>
          </a:effectLst>
        </p:spPr>
      </p:pic>
      <p:pic>
        <p:nvPicPr>
          <p:cNvPr id="15" name="Picture 14" descr="A purple background with white numbers and lines&#10;&#10;Description automatically generated with medium confidence">
            <a:extLst>
              <a:ext uri="{FF2B5EF4-FFF2-40B4-BE49-F238E27FC236}">
                <a16:creationId xmlns:a16="http://schemas.microsoft.com/office/drawing/2014/main" id="{8AA0A2AB-566F-4945-BA60-1A6FFBE4C88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155" t="3969" r="3934" b="9154"/>
          <a:stretch/>
        </p:blipFill>
        <p:spPr>
          <a:xfrm flipV="1">
            <a:off x="5640596" y="807140"/>
            <a:ext cx="1458518" cy="2621860"/>
          </a:xfrm>
          <a:prstGeom prst="rect">
            <a:avLst/>
          </a:prstGeom>
          <a:effectLst>
            <a:outerShdw blurRad="440413" sx="86000" sy="86000" algn="ctr" rotWithShape="0">
              <a:schemeClr val="bg1">
                <a:alpha val="85707"/>
              </a:schemeClr>
            </a:outerShdw>
          </a:effectLst>
        </p:spPr>
      </p:pic>
      <p:pic>
        <p:nvPicPr>
          <p:cNvPr id="17" name="Picture 16" descr="A bright light in the sky&#10;&#10;Description automatically generated">
            <a:extLst>
              <a:ext uri="{FF2B5EF4-FFF2-40B4-BE49-F238E27FC236}">
                <a16:creationId xmlns:a16="http://schemas.microsoft.com/office/drawing/2014/main" id="{CD4327B9-6EBA-E041-BA0B-058E83D516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634" y="1526264"/>
            <a:ext cx="2522581" cy="4524941"/>
          </a:xfrm>
          <a:prstGeom prst="rect">
            <a:avLst/>
          </a:prstGeom>
          <a:effectLst>
            <a:outerShdw blurRad="851029" dir="4898591" sx="99000" sy="99000" algn="ctr" rotWithShape="0">
              <a:schemeClr val="bg1">
                <a:alpha val="81948"/>
              </a:schemeClr>
            </a:outerShdw>
          </a:effectLst>
        </p:spPr>
      </p:pic>
      <p:pic>
        <p:nvPicPr>
          <p:cNvPr id="19" name="Picture 18" descr="A blue and purple chart&#10;&#10;Description automatically generated with medium confidence">
            <a:extLst>
              <a:ext uri="{FF2B5EF4-FFF2-40B4-BE49-F238E27FC236}">
                <a16:creationId xmlns:a16="http://schemas.microsoft.com/office/drawing/2014/main" id="{FFEB3FD6-E4D3-9649-8132-9BE10932B3D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163" t="3970" r="2913" b="9156"/>
          <a:stretch/>
        </p:blipFill>
        <p:spPr>
          <a:xfrm flipV="1">
            <a:off x="5640595" y="3849516"/>
            <a:ext cx="1458519" cy="2621859"/>
          </a:xfrm>
          <a:prstGeom prst="rect">
            <a:avLst/>
          </a:prstGeom>
          <a:effectLst>
            <a:outerShdw blurRad="440413" sx="86000" sy="86000" algn="ctr" rotWithShape="0">
              <a:schemeClr val="bg1">
                <a:alpha val="85707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5348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stars in space&#10;&#10;Description automatically generated">
            <a:extLst>
              <a:ext uri="{FF2B5EF4-FFF2-40B4-BE49-F238E27FC236}">
                <a16:creationId xmlns:a16="http://schemas.microsoft.com/office/drawing/2014/main" id="{EBA1AE9A-1AC1-9D41-9E10-B557B488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4B619C-2B82-AC42-8DA8-5BB3508E0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" y="151984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u="sng" dirty="0">
                <a:solidFill>
                  <a:schemeClr val="bg1"/>
                </a:solidFill>
                <a:latin typeface="Optima" panose="02000503060000020004" pitchFamily="2" charset="0"/>
              </a:rPr>
              <a:t>SIMULATED DATA</a:t>
            </a:r>
            <a:endParaRPr lang="en-US" sz="4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E6FBB4-ED6B-8E41-8F4F-AAA3949FCF31}"/>
              </a:ext>
            </a:extLst>
          </p:cNvPr>
          <p:cNvSpPr txBox="1"/>
          <p:nvPr/>
        </p:nvSpPr>
        <p:spPr>
          <a:xfrm>
            <a:off x="-886845" y="2537270"/>
            <a:ext cx="6098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simulated gaussian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(</a:t>
            </a:r>
            <a:r>
              <a:rPr lang="en-US" dirty="0" err="1">
                <a:latin typeface="Optima" panose="02000503060000020004" pitchFamily="2" charset="0"/>
              </a:rPr>
              <a:t>suk</a:t>
            </a:r>
            <a:r>
              <a:rPr lang="en-US" dirty="0">
                <a:latin typeface="Optima" panose="02000503060000020004" pitchFamily="2" charset="0"/>
              </a:rPr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60AC5C-0929-7043-BEE2-9F15B75D0B4B}"/>
              </a:ext>
            </a:extLst>
          </p:cNvPr>
          <p:cNvSpPr txBox="1"/>
          <p:nvPr/>
        </p:nvSpPr>
        <p:spPr>
          <a:xfrm>
            <a:off x="6934540" y="3321042"/>
            <a:ext cx="6098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multiple galaxies simulated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and fitted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6B4317-26AD-F14A-A98A-57E652874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26" y="1402606"/>
            <a:ext cx="3819074" cy="2120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4527FC-1142-6D42-8B50-FAC2F457CF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34" t="8014" r="6617" b="5664"/>
          <a:stretch/>
        </p:blipFill>
        <p:spPr>
          <a:xfrm>
            <a:off x="283026" y="3748741"/>
            <a:ext cx="3819074" cy="2941754"/>
          </a:xfrm>
          <a:prstGeom prst="rect">
            <a:avLst/>
          </a:prstGeom>
        </p:spPr>
      </p:pic>
      <p:pic>
        <p:nvPicPr>
          <p:cNvPr id="7" name="Picture 6" descr="A green and purple dotted background&#10;&#10;Description automatically generated with medium confidence">
            <a:extLst>
              <a:ext uri="{FF2B5EF4-FFF2-40B4-BE49-F238E27FC236}">
                <a16:creationId xmlns:a16="http://schemas.microsoft.com/office/drawing/2014/main" id="{66E2C162-E843-214E-B0B6-69B009B1C5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8936" y="3429000"/>
            <a:ext cx="4642463" cy="3004611"/>
          </a:xfrm>
          <a:prstGeom prst="rect">
            <a:avLst/>
          </a:prstGeom>
        </p:spPr>
      </p:pic>
      <p:pic>
        <p:nvPicPr>
          <p:cNvPr id="19" name="Picture 18" descr="A purple background with a yellow circle&#10;&#10;Description automatically generated">
            <a:extLst>
              <a:ext uri="{FF2B5EF4-FFF2-40B4-BE49-F238E27FC236}">
                <a16:creationId xmlns:a16="http://schemas.microsoft.com/office/drawing/2014/main" id="{3B94DB00-A841-814A-BF3D-9AFB96FFEE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8936" y="419313"/>
            <a:ext cx="4642463" cy="276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01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stars in space&#10;&#10;Description automatically generated">
            <a:extLst>
              <a:ext uri="{FF2B5EF4-FFF2-40B4-BE49-F238E27FC236}">
                <a16:creationId xmlns:a16="http://schemas.microsoft.com/office/drawing/2014/main" id="{EBA1AE9A-1AC1-9D41-9E10-B557B488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4B619C-2B82-AC42-8DA8-5BB3508E0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u="sng" dirty="0">
                <a:solidFill>
                  <a:schemeClr val="bg1"/>
                </a:solidFill>
                <a:latin typeface="Optima" panose="02000503060000020004" pitchFamily="2" charset="0"/>
              </a:rPr>
              <a:t>OBJECT IDENTIFICATION</a:t>
            </a:r>
            <a:endParaRPr lang="en-US" sz="54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B65E1F3-9731-4F43-B7CB-8F076E5F6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362073"/>
            <a:ext cx="10515600" cy="4351338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Optima" panose="02000503060000020004" pitchFamily="2" charset="0"/>
              </a:rPr>
              <a:t>Baye’s</a:t>
            </a:r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 factor to determine Star vs Galaxy</a:t>
            </a:r>
          </a:p>
          <a:p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Gaussian vs non-Gaussian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3CAD76-0068-D148-AE74-49DDE2A3311A}"/>
              </a:ext>
            </a:extLst>
          </p:cNvPr>
          <p:cNvSpPr txBox="1"/>
          <p:nvPr/>
        </p:nvSpPr>
        <p:spPr>
          <a:xfrm>
            <a:off x="836499" y="4333413"/>
            <a:ext cx="609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galaxy detection</a:t>
            </a:r>
          </a:p>
        </p:txBody>
      </p:sp>
    </p:spTree>
    <p:extLst>
      <p:ext uri="{BB962C8B-B14F-4D97-AF65-F5344CB8AC3E}">
        <p14:creationId xmlns:p14="http://schemas.microsoft.com/office/powerpoint/2010/main" val="2259392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stars in space&#10;&#10;Description automatically generated">
            <a:extLst>
              <a:ext uri="{FF2B5EF4-FFF2-40B4-BE49-F238E27FC236}">
                <a16:creationId xmlns:a16="http://schemas.microsoft.com/office/drawing/2014/main" id="{EBA1AE9A-1AC1-9D41-9E10-B557B488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4B619C-2B82-AC42-8DA8-5BB3508E0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u="sng" dirty="0">
                <a:solidFill>
                  <a:schemeClr val="bg1"/>
                </a:solidFill>
                <a:latin typeface="Optima" panose="02000503060000020004" pitchFamily="2" charset="0"/>
              </a:rPr>
              <a:t>Log(N) Plot &amp; Catalogue</a:t>
            </a:r>
            <a:endParaRPr lang="en-US" sz="5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CEA266-ADF6-674E-8A58-E0353D05B0FC}"/>
              </a:ext>
            </a:extLst>
          </p:cNvPr>
          <p:cNvSpPr/>
          <p:nvPr/>
        </p:nvSpPr>
        <p:spPr>
          <a:xfrm>
            <a:off x="609598" y="1513676"/>
            <a:ext cx="5905505" cy="460953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F10D158-84F7-B340-802C-9DCB51B43B28}"/>
              </a:ext>
            </a:extLst>
          </p:cNvPr>
          <p:cNvSpPr/>
          <p:nvPr/>
        </p:nvSpPr>
        <p:spPr>
          <a:xfrm>
            <a:off x="7717974" y="1513676"/>
            <a:ext cx="3271156" cy="46095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9ED21A-45B2-0B45-98B1-40E1BEFC3258}"/>
              </a:ext>
            </a:extLst>
          </p:cNvPr>
          <p:cNvSpPr txBox="1"/>
          <p:nvPr/>
        </p:nvSpPr>
        <p:spPr>
          <a:xfrm>
            <a:off x="-886845" y="2537270"/>
            <a:ext cx="609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log plot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2BA154-5D93-7D43-956D-9BE9BDE76FAC}"/>
              </a:ext>
            </a:extLst>
          </p:cNvPr>
          <p:cNvSpPr txBox="1"/>
          <p:nvPr/>
        </p:nvSpPr>
        <p:spPr>
          <a:xfrm>
            <a:off x="6444684" y="2863841"/>
            <a:ext cx="609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catalogue</a:t>
            </a:r>
          </a:p>
        </p:txBody>
      </p:sp>
    </p:spTree>
    <p:extLst>
      <p:ext uri="{BB962C8B-B14F-4D97-AF65-F5344CB8AC3E}">
        <p14:creationId xmlns:p14="http://schemas.microsoft.com/office/powerpoint/2010/main" val="3518350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2452</TotalTime>
  <Words>552</Words>
  <Application>Microsoft Macintosh PowerPoint</Application>
  <PresentationFormat>Widescreen</PresentationFormat>
  <Paragraphs>61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Optima</vt:lpstr>
      <vt:lpstr>Office Theme</vt:lpstr>
      <vt:lpstr>RESULTS</vt:lpstr>
      <vt:lpstr>ASTRONOMICAL  IMAGE PROCESSING</vt:lpstr>
      <vt:lpstr>PowerPoint Presentation</vt:lpstr>
      <vt:lpstr>PowerPoint Presentation</vt:lpstr>
      <vt:lpstr>AIMS</vt:lpstr>
      <vt:lpstr>BACKGROUND MASK</vt:lpstr>
      <vt:lpstr>SIMULATED DATA</vt:lpstr>
      <vt:lpstr>OBJECT IDENTIFICATION</vt:lpstr>
      <vt:lpstr>Log(N) Plot &amp; Catalogue</vt:lpstr>
      <vt:lpstr>Discussion</vt:lpstr>
      <vt:lpstr>Discussion</vt:lpstr>
      <vt:lpstr>Discussion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ASTRONOMICAL  IMAGE PROCESSING</dc:title>
  <dc:creator>Asad, Sukorno</dc:creator>
  <cp:lastModifiedBy>Asad, Sukorno</cp:lastModifiedBy>
  <cp:revision>10</cp:revision>
  <dcterms:created xsi:type="dcterms:W3CDTF">2024-01-31T23:39:53Z</dcterms:created>
  <dcterms:modified xsi:type="dcterms:W3CDTF">2024-02-05T11:48:54Z</dcterms:modified>
</cp:coreProperties>
</file>

<file path=docProps/thumbnail.jpeg>
</file>